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notesMasterIdLst>
    <p:notesMasterId r:id="rId19"/>
  </p:notesMasterIdLst>
  <p:sldIdLst>
    <p:sldId id="299" r:id="rId2"/>
    <p:sldId id="261" r:id="rId3"/>
    <p:sldId id="294" r:id="rId4"/>
    <p:sldId id="296" r:id="rId5"/>
    <p:sldId id="284" r:id="rId6"/>
    <p:sldId id="265" r:id="rId7"/>
    <p:sldId id="297" r:id="rId8"/>
    <p:sldId id="285" r:id="rId9"/>
    <p:sldId id="287" r:id="rId10"/>
    <p:sldId id="289" r:id="rId11"/>
    <p:sldId id="293" r:id="rId12"/>
    <p:sldId id="291" r:id="rId13"/>
    <p:sldId id="275" r:id="rId14"/>
    <p:sldId id="276" r:id="rId15"/>
    <p:sldId id="277" r:id="rId16"/>
    <p:sldId id="278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1" autoAdjust="0"/>
    <p:restoredTop sz="94364" autoAdjust="0"/>
  </p:normalViewPr>
  <p:slideViewPr>
    <p:cSldViewPr snapToGrid="0">
      <p:cViewPr varScale="1">
        <p:scale>
          <a:sx n="64" d="100"/>
          <a:sy n="64" d="100"/>
        </p:scale>
        <p:origin x="40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7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61F21-02E3-4966-9257-3D0562E9DE02}" type="datetimeFigureOut">
              <a:rPr lang="en-US" smtClean="0"/>
              <a:pPr/>
              <a:t>23-Dec-19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AB364-57C8-40D2-95A7-E9404D897C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82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AB364-57C8-40D2-95A7-E9404D897C0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58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02B-01F7-4660-8386-433254E0E60C}" type="datetimeFigureOut">
              <a:rPr lang="en-US" smtClean="0"/>
              <a:pPr/>
              <a:t>23-Dec-19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DA42-50BA-4C7C-9C33-2C0FDF5F9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7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02B-01F7-4660-8386-433254E0E60C}" type="datetimeFigureOut">
              <a:rPr lang="en-US" smtClean="0"/>
              <a:pPr/>
              <a:t>23-Dec-19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DA42-50BA-4C7C-9C33-2C0FDF5F9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3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02B-01F7-4660-8386-433254E0E60C}" type="datetimeFigureOut">
              <a:rPr lang="en-US" smtClean="0"/>
              <a:pPr/>
              <a:t>23-Dec-19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DA42-50BA-4C7C-9C33-2C0FDF5F993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483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02B-01F7-4660-8386-433254E0E60C}" type="datetimeFigureOut">
              <a:rPr lang="en-US" smtClean="0"/>
              <a:pPr/>
              <a:t>23-Dec-19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DA42-50BA-4C7C-9C33-2C0FDF5F9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3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02B-01F7-4660-8386-433254E0E60C}" type="datetimeFigureOut">
              <a:rPr lang="en-US" smtClean="0"/>
              <a:pPr/>
              <a:t>23-Dec-19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DA42-50BA-4C7C-9C33-2C0FDF5F993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734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02B-01F7-4660-8386-433254E0E60C}" type="datetimeFigureOut">
              <a:rPr lang="en-US" smtClean="0"/>
              <a:pPr/>
              <a:t>23-Dec-19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DA42-50BA-4C7C-9C33-2C0FDF5F9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7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02B-01F7-4660-8386-433254E0E60C}" type="datetimeFigureOut">
              <a:rPr lang="en-US" smtClean="0"/>
              <a:pPr/>
              <a:t>23-Dec-19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DA42-50BA-4C7C-9C33-2C0FDF5F9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2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02B-01F7-4660-8386-433254E0E60C}" type="datetimeFigureOut">
              <a:rPr lang="en-US" smtClean="0"/>
              <a:pPr/>
              <a:t>23-Dec-19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DA42-50BA-4C7C-9C33-2C0FDF5F9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4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02B-01F7-4660-8386-433254E0E60C}" type="datetimeFigureOut">
              <a:rPr lang="en-US" smtClean="0"/>
              <a:pPr/>
              <a:t>23-Dec-19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DA42-50BA-4C7C-9C33-2C0FDF5F9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9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02B-01F7-4660-8386-433254E0E60C}" type="datetimeFigureOut">
              <a:rPr lang="en-US" smtClean="0"/>
              <a:pPr/>
              <a:t>23-Dec-19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DA42-50BA-4C7C-9C33-2C0FDF5F9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02B-01F7-4660-8386-433254E0E60C}" type="datetimeFigureOut">
              <a:rPr lang="en-US" smtClean="0"/>
              <a:pPr/>
              <a:t>23-Dec-19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DA42-50BA-4C7C-9C33-2C0FDF5F9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0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02B-01F7-4660-8386-433254E0E60C}" type="datetimeFigureOut">
              <a:rPr lang="en-US" smtClean="0"/>
              <a:pPr/>
              <a:t>23-Dec-19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DA42-50BA-4C7C-9C33-2C0FDF5F9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3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02B-01F7-4660-8386-433254E0E60C}" type="datetimeFigureOut">
              <a:rPr lang="en-US" smtClean="0"/>
              <a:pPr/>
              <a:t>23-Dec-19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DA42-50BA-4C7C-9C33-2C0FDF5F9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8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02B-01F7-4660-8386-433254E0E60C}" type="datetimeFigureOut">
              <a:rPr lang="en-US" smtClean="0"/>
              <a:pPr/>
              <a:t>23-Dec-19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DA42-50BA-4C7C-9C33-2C0FDF5F9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5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02B-01F7-4660-8386-433254E0E60C}" type="datetimeFigureOut">
              <a:rPr lang="en-US" smtClean="0"/>
              <a:pPr/>
              <a:t>23-Dec-19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DA42-50BA-4C7C-9C33-2C0FDF5F9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5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DA42-50BA-4C7C-9C33-2C0FDF5F993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02B-01F7-4660-8386-433254E0E60C}" type="datetimeFigureOut">
              <a:rPr lang="en-US" smtClean="0"/>
              <a:pPr/>
              <a:t>23-Dec-19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9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D402B-01F7-4660-8386-433254E0E60C}" type="datetimeFigureOut">
              <a:rPr lang="en-US" smtClean="0"/>
              <a:pPr/>
              <a:t>23-Dec-19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CF5DA42-50BA-4C7C-9C33-2C0FDF5F9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RAFIQUL\Pictures\Chemistry Pictures\Flower\file021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27" y="0"/>
            <a:ext cx="9623478" cy="6857999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8601" y="879006"/>
            <a:ext cx="9191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n-IN" sz="6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NikoshBAN" pitchFamily="2" charset="0"/>
                <a:cs typeface="NikoshBAN" pitchFamily="2" charset="0"/>
              </a:rPr>
              <a:t>স্বাগতম সবাইকে</a:t>
            </a:r>
            <a:endParaRPr lang="en-US" sz="60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NikoshBAN" pitchFamily="2" charset="0"/>
              <a:cs typeface="NikoshB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29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311" y="24090"/>
            <a:ext cx="9951649" cy="1080947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bn-IN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ডেনিয়েল</a:t>
            </a:r>
            <a:r>
              <a:rPr lang="en-US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কোষ</a:t>
            </a:r>
            <a:r>
              <a:rPr lang="bn-IN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ের</a:t>
            </a:r>
            <a:r>
              <a:rPr lang="en-US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বিক্রিয়ার ব্যাখ্যা</a:t>
            </a:r>
            <a:endParaRPr lang="en-US" sz="4800" dirty="0">
              <a:solidFill>
                <a:srgbClr val="FF0000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496" y="1114900"/>
            <a:ext cx="9983184" cy="56938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  ডেনিয়েল কোষে </a:t>
            </a:r>
            <a:r>
              <a:rPr lang="bn-IN" sz="2800" dirty="0" smtClean="0">
                <a:solidFill>
                  <a:srgbClr val="C0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জিংক দন্ড থেকে জিংক ধাতুর পরমাণু দুটি করে ইলেক্ট্রন ছেড়ে দিয়ে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জিংক আয়ন উৎপন্ন করে এবং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অ্যানোডের দ্রবণে দ্রবীভূত হয়। উৎপন্ন ইলেক্ট্রন জিংক ধাতুর দন্ডের মাধ্যমে বাহির বর্তনীতে প্রবাহিত হয়। এজন্য জিংক দন্ডটি ঋণাত্মক তড়িৎদ্বার বা অ্যানোড হিসেবে ক্রিয়া করে।</a:t>
            </a:r>
          </a:p>
          <a:p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  পক্ষান্তরে, বাহির বর্তনীর মাধ্যমে আগত ইলেক্ট্রন কপার দন্ডে প্রবেশ করে এবং ক্যাথডের</a:t>
            </a:r>
            <a:r>
              <a:rPr lang="bn-BD" sz="2800" baseline="-25000" dirty="0" smtClean="0">
                <a:solidFill>
                  <a:srgbClr val="C00000"/>
                </a:solidFill>
              </a:rPr>
              <a:t> </a:t>
            </a:r>
            <a:r>
              <a:rPr lang="bn-IN" sz="2800" dirty="0" smtClean="0">
                <a:solidFill>
                  <a:srgbClr val="C0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দ্রবণে উপস্থিত কপার আয়ন ঐ ইলেক্ট্রন গ্রহন</a:t>
            </a:r>
            <a:r>
              <a:rPr lang="en-US" sz="2800" dirty="0" smtClean="0">
                <a:solidFill>
                  <a:srgbClr val="C0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2800" dirty="0" smtClean="0">
                <a:solidFill>
                  <a:srgbClr val="C0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করে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কপার ধাতু হিসেবে দন্ডে জমা হয়। এজন্য কপার দন্ডটি ধনাত্মক তড়িৎদ্বার বা ক্যাথোড হিসেবে ক্রিয়া করে।</a:t>
            </a:r>
          </a:p>
          <a:p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</a:p>
          <a:p>
            <a:endParaRPr lang="bn-IN" sz="2800" dirty="0" smtClean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</a:p>
          <a:p>
            <a:endParaRPr lang="bn-IN" sz="2800" dirty="0" smtClean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 smtClean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7286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311" y="24090"/>
            <a:ext cx="9689128" cy="1080947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bn-IN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ডেনিয়েল</a:t>
            </a:r>
            <a:r>
              <a:rPr lang="en-US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কোষ</a:t>
            </a:r>
            <a:r>
              <a:rPr lang="bn-IN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ে উৎপন্ন বিভব</a:t>
            </a:r>
            <a:endParaRPr lang="en-US" sz="4800" dirty="0">
              <a:solidFill>
                <a:srgbClr val="FF0000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496" y="1114900"/>
            <a:ext cx="9674943" cy="56938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ডেনিয়েল কোষের অ্যানোডে সংঘটিত বিক্রিয়াটি জারণ বিক্রিয়া। </a:t>
            </a:r>
            <a:r>
              <a:rPr lang="bn-IN" sz="2800" b="1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 কোষে জারণ বিক্রিয়ায় ইলেক্ট্রন উৎপন্নের ফলে বিভব মান পাওয়া যায় </a:t>
            </a:r>
            <a:r>
              <a:rPr lang="en-US" sz="2800" b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-0.76</a:t>
            </a:r>
            <a:r>
              <a:rPr lang="bn-IN" sz="2800" b="1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ভোল্ট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ডেনিয়েল কোষের ক্যাথোডে সংঘটিত বিক্রিয়াটি বিজারণ বিক্রিয়া। </a:t>
            </a:r>
            <a:r>
              <a:rPr lang="bn-IN" sz="2800" b="1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 কোষে বিজারণ বিক্রিয়ায় ইলেক্ট্রন গ্রহনের ফলে বিভব মান পাওয়া যায় </a:t>
            </a:r>
            <a:r>
              <a:rPr lang="en-US" sz="2800" b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+0.34</a:t>
            </a:r>
            <a:r>
              <a:rPr lang="bn-IN" sz="2800" b="1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ভোল্ট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সুতরাং ডেনিয়েল কোষে সংঘটিত জারণ-বিজারণ বিক্রিয়ায় </a:t>
            </a:r>
            <a:r>
              <a:rPr lang="bn-IN" sz="2800" b="1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মোট বিভব পাওয়া যাবে </a:t>
            </a:r>
            <a:r>
              <a:rPr lang="en-US" sz="2800" b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+1.10</a:t>
            </a:r>
            <a:r>
              <a:rPr lang="bn-IN" sz="2800" b="1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ভোল্ট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  <a:p>
            <a:endParaRPr lang="bn-IN" sz="2800" dirty="0" smtClean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</a:p>
          <a:p>
            <a:endParaRPr lang="bn-IN" sz="2800" dirty="0" smtClean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 smtClean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 smtClean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 smtClean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 smtClean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7286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9600" y="54683"/>
            <a:ext cx="9561849" cy="113976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bn-IN" sz="4800" dirty="0" smtClean="0">
                <a:solidFill>
                  <a:srgbClr val="FF0000"/>
                </a:solidFill>
                <a:latin typeface="NikoshBAN" pitchFamily="2" charset="0"/>
                <a:cs typeface="NikoshBAN" pitchFamily="2" charset="0"/>
              </a:rPr>
              <a:t>ডেনিয়েল </a:t>
            </a:r>
            <a:r>
              <a:rPr lang="bn-BD" sz="4800" dirty="0" smtClean="0">
                <a:solidFill>
                  <a:srgbClr val="FF0000"/>
                </a:solidFill>
                <a:latin typeface="NikoshBAN" pitchFamily="2" charset="0"/>
                <a:cs typeface="NikoshBAN" pitchFamily="2" charset="0"/>
              </a:rPr>
              <a:t>কোষ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590" y="1224427"/>
            <a:ext cx="9592329" cy="646331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bn-IN" sz="3600" dirty="0">
                <a:solidFill>
                  <a:srgbClr val="002060"/>
                </a:solidFill>
                <a:latin typeface="NikoshBAN" pitchFamily="2" charset="0"/>
                <a:cs typeface="NikoshBAN" pitchFamily="2" charset="0"/>
              </a:rPr>
              <a:t>এ</a:t>
            </a:r>
            <a:r>
              <a:rPr lang="bn-IN" sz="3600" dirty="0" smtClean="0">
                <a:solidFill>
                  <a:srgbClr val="00206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বার </a:t>
            </a:r>
            <a:r>
              <a:rPr lang="bn-IN" sz="3600" dirty="0">
                <a:solidFill>
                  <a:srgbClr val="00206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আমরা একটি </a:t>
            </a:r>
            <a:r>
              <a:rPr lang="bn-IN" sz="3600" dirty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ভিডিও </a:t>
            </a:r>
            <a:r>
              <a:rPr lang="bn-IN" sz="3600" dirty="0">
                <a:solidFill>
                  <a:srgbClr val="00206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দেখি</a:t>
            </a:r>
            <a:r>
              <a:rPr lang="bn-IN" sz="3600" dirty="0" smtClean="0">
                <a:solidFill>
                  <a:srgbClr val="00206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.....</a:t>
            </a:r>
            <a:endParaRPr lang="en-US" sz="3600" dirty="0">
              <a:solidFill>
                <a:srgbClr val="002060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4" name="Galvanic Cell Video - Copy[1]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28210" y="2203553"/>
            <a:ext cx="6041035" cy="3912433"/>
          </a:xfrm>
        </p:spPr>
      </p:pic>
    </p:spTree>
    <p:extLst>
      <p:ext uri="{BB962C8B-B14F-4D97-AF65-F5344CB8AC3E}">
        <p14:creationId xmlns:p14="http://schemas.microsoft.com/office/powerpoint/2010/main" val="15777661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22" y="46890"/>
            <a:ext cx="9513538" cy="1453300"/>
          </a:xfrm>
          <a:blipFill>
            <a:blip r:embed="rId2"/>
            <a:tile tx="0" ty="0" sx="100000" sy="100000" flip="none" algn="tl"/>
          </a:blipFill>
        </p:spPr>
        <p:txBody>
          <a:bodyPr>
            <a:noAutofit/>
          </a:bodyPr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একক</a:t>
            </a:r>
            <a:r>
              <a:rPr lang="en-US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dirty="0" err="1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কাজ</a:t>
            </a:r>
            <a:endParaRPr lang="en-US" sz="4800" dirty="0">
              <a:solidFill>
                <a:srgbClr val="FF0000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422" y="1557342"/>
            <a:ext cx="9559258" cy="526297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১</a:t>
            </a:r>
            <a:r>
              <a:rPr lang="bn-IN" sz="2800" dirty="0"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ডেনিয়েল</a:t>
            </a:r>
            <a:r>
              <a:rPr lang="bn-BD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sz="2800" dirty="0">
                <a:latin typeface="NikoshBAN" panose="02000000000000000000" pitchFamily="2" charset="0"/>
                <a:cs typeface="NikoshBAN" panose="02000000000000000000" pitchFamily="2" charset="0"/>
              </a:rPr>
              <a:t>কোষ কি</a:t>
            </a:r>
            <a:r>
              <a:rPr lang="bn-IN" sz="2800" dirty="0"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  <a:endParaRPr lang="bn-BD" sz="2800" dirty="0"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r>
              <a:rPr lang="bn-IN" sz="2800" dirty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২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ডেনিয়েল</a:t>
            </a:r>
            <a:r>
              <a:rPr lang="bn-BD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কোষ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ের</a:t>
            </a:r>
            <a:r>
              <a:rPr lang="bn-BD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অ্যানোড</a:t>
            </a:r>
            <a:r>
              <a:rPr lang="bn-BD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sz="2800" dirty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ও 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ক্যাথোড</a:t>
            </a:r>
            <a:r>
              <a:rPr lang="bn-BD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2800" dirty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কাকে বলে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  <a:p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৩। ডেনিয়েল</a:t>
            </a:r>
            <a:r>
              <a:rPr lang="bn-BD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কোষ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ের</a:t>
            </a:r>
            <a:r>
              <a:rPr lang="bn-BD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অ্যানোড বিভব</a:t>
            </a:r>
            <a:r>
              <a:rPr lang="bn-BD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ও 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ক্যাথোড বিভব কি?</a:t>
            </a:r>
            <a:r>
              <a:rPr lang="bn-BD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endParaRPr lang="bn-IN" sz="2800" dirty="0" smtClean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 smtClean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 smtClean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 smtClean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 smtClean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en-US" sz="2800" dirty="0"/>
          </a:p>
          <a:p>
            <a:endParaRPr lang="bn-BD" sz="2800" dirty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2125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4" y="54592"/>
            <a:ext cx="9514536" cy="1474171"/>
          </a:xfrm>
          <a:blipFill>
            <a:blip r:embed="rId2"/>
            <a:tile tx="0" ty="0" sx="100000" sy="100000" flip="none" algn="tl"/>
          </a:blipFill>
        </p:spPr>
        <p:txBody>
          <a:bodyPr>
            <a:noAutofit/>
          </a:bodyPr>
          <a:lstStyle/>
          <a:p>
            <a:r>
              <a:rPr lang="bn-BD" sz="6000" dirty="0">
                <a:solidFill>
                  <a:srgbClr val="00206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         </a:t>
            </a:r>
            <a:r>
              <a:rPr lang="bn-BD" sz="6000" dirty="0" smtClean="0">
                <a:solidFill>
                  <a:srgbClr val="00206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দলীয় কাজ</a:t>
            </a:r>
            <a:endParaRPr lang="en-US" sz="4800" dirty="0">
              <a:solidFill>
                <a:srgbClr val="FF0000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944" y="1571627"/>
            <a:ext cx="9560256" cy="526297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ডেনিয়েল কোষে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Zn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 এর পরিবর্তে </a:t>
            </a:r>
            <a:r>
              <a:rPr lang="en-US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Fe</a:t>
            </a:r>
            <a:r>
              <a:rPr lang="bn-BD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 ও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Cu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 এর পরিবর্তে</a:t>
            </a:r>
            <a:r>
              <a:rPr lang="bn-BD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ধাতু </a:t>
            </a:r>
            <a:r>
              <a:rPr lang="en-US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Al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 ব্যবহার</a:t>
            </a:r>
            <a:r>
              <a:rPr lang="bn-BD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sz="2800" dirty="0">
                <a:latin typeface="NikoshBAN" panose="02000000000000000000" pitchFamily="2" charset="0"/>
                <a:cs typeface="NikoshBAN" panose="02000000000000000000" pitchFamily="2" charset="0"/>
              </a:rPr>
              <a:t>করলে কোনটি 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অ্যানোড </a:t>
            </a:r>
            <a:r>
              <a:rPr lang="bn-BD" sz="2800" dirty="0">
                <a:latin typeface="NikoshBAN" panose="02000000000000000000" pitchFamily="2" charset="0"/>
                <a:cs typeface="NikoshBAN" panose="02000000000000000000" pitchFamily="2" charset="0"/>
              </a:rPr>
              <a:t>ও 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ক্যাথোড</a:t>
            </a:r>
            <a:r>
              <a:rPr lang="bn-BD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sz="2800" dirty="0">
                <a:latin typeface="NikoshBAN" panose="02000000000000000000" pitchFamily="2" charset="0"/>
                <a:cs typeface="NikoshBAN" panose="02000000000000000000" pitchFamily="2" charset="0"/>
              </a:rPr>
              <a:t>হবে</a:t>
            </a:r>
            <a:r>
              <a:rPr lang="bn-IN" sz="2800" dirty="0"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  <a:r>
              <a:rPr lang="bn-BD" sz="2800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dirty="0" err="1" smtClean="0">
                <a:latin typeface="NikoshBAN" panose="02000000000000000000" pitchFamily="2" charset="0"/>
                <a:cs typeface="NikoshBAN" panose="02000000000000000000" pitchFamily="2" charset="0"/>
              </a:rPr>
              <a:t>লিখে</a:t>
            </a:r>
            <a:r>
              <a:rPr lang="en-US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dirty="0" err="1" smtClean="0">
                <a:latin typeface="NikoshBAN" panose="02000000000000000000" pitchFamily="2" charset="0"/>
                <a:cs typeface="NikoshBAN" panose="02000000000000000000" pitchFamily="2" charset="0"/>
              </a:rPr>
              <a:t>দেখাও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  <a:p>
            <a:endParaRPr lang="bn-IN" sz="2800" dirty="0">
              <a:solidFill>
                <a:schemeClr val="accent4">
                  <a:lumMod val="5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 smtClean="0">
              <a:solidFill>
                <a:schemeClr val="accent4">
                  <a:lumMod val="5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>
              <a:solidFill>
                <a:schemeClr val="accent4">
                  <a:lumMod val="5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 smtClean="0">
              <a:solidFill>
                <a:schemeClr val="accent4">
                  <a:lumMod val="5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>
              <a:solidFill>
                <a:schemeClr val="accent4">
                  <a:lumMod val="5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 smtClean="0">
              <a:solidFill>
                <a:schemeClr val="accent4">
                  <a:lumMod val="5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>
              <a:solidFill>
                <a:schemeClr val="accent4">
                  <a:lumMod val="5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 smtClean="0">
              <a:solidFill>
                <a:schemeClr val="accent4">
                  <a:lumMod val="5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en-US" sz="2800" dirty="0"/>
          </a:p>
          <a:p>
            <a:endParaRPr lang="bn-BD" sz="2800" dirty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1185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7123" y="47009"/>
            <a:ext cx="9630277" cy="1467465"/>
          </a:xfrm>
          <a:blipFill>
            <a:blip r:embed="rId3"/>
            <a:tile tx="0" ty="0" sx="100000" sy="100000" flip="none" algn="tl"/>
          </a:blipFill>
        </p:spPr>
        <p:txBody>
          <a:bodyPr>
            <a:noAutofit/>
          </a:bodyPr>
          <a:lstStyle/>
          <a:p>
            <a:pPr algn="ctr"/>
            <a:r>
              <a:rPr lang="bn-IN" sz="4800" dirty="0" smtClean="0">
                <a:solidFill>
                  <a:srgbClr val="FF0000"/>
                </a:solidFill>
                <a:latin typeface="NikoshBAN" pitchFamily="2" charset="0"/>
                <a:cs typeface="NikoshBAN" pitchFamily="2" charset="0"/>
              </a:rPr>
              <a:t>মুল্যায়ন</a:t>
            </a:r>
            <a:endParaRPr lang="en-US" sz="4800" dirty="0">
              <a:solidFill>
                <a:srgbClr val="FF0000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411" y="1552157"/>
            <a:ext cx="9631229" cy="526297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                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১</a:t>
            </a:r>
            <a:r>
              <a:rPr lang="bn-IN" sz="2800" dirty="0"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ডেনিয়েল কোষ কাকে বলে?</a:t>
            </a:r>
            <a:endParaRPr lang="bn-IN" sz="2800" dirty="0"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r>
              <a:rPr lang="en-US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                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২</a:t>
            </a:r>
            <a:r>
              <a:rPr lang="bn-IN" sz="2800" dirty="0"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ডেনিয়েল কোষের অ্যানোড </a:t>
            </a:r>
            <a:r>
              <a:rPr lang="bn-BD" sz="2800" dirty="0">
                <a:latin typeface="NikoshBAN" panose="02000000000000000000" pitchFamily="2" charset="0"/>
                <a:cs typeface="NikoshBAN" panose="02000000000000000000" pitchFamily="2" charset="0"/>
              </a:rPr>
              <a:t>ও 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ক্যাথোড</a:t>
            </a:r>
            <a:r>
              <a:rPr lang="bn-BD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2800" dirty="0">
                <a:latin typeface="NikoshBAN" panose="02000000000000000000" pitchFamily="2" charset="0"/>
                <a:cs typeface="NikoshBAN" panose="02000000000000000000" pitchFamily="2" charset="0"/>
              </a:rPr>
              <a:t>কি?</a:t>
            </a:r>
          </a:p>
          <a:p>
            <a:r>
              <a:rPr lang="en-US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                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৩</a:t>
            </a:r>
            <a:r>
              <a:rPr lang="bn-IN" sz="2800" dirty="0"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ডেনিয়েল কোষের অ্যানোড </a:t>
            </a:r>
            <a:r>
              <a:rPr lang="bn-BD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ও 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ক্যাথোড বিক্রিয়া</a:t>
            </a:r>
            <a:r>
              <a:rPr lang="bn-BD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2800" dirty="0">
                <a:latin typeface="NikoshBAN" panose="02000000000000000000" pitchFamily="2" charset="0"/>
                <a:cs typeface="NikoshBAN" panose="02000000000000000000" pitchFamily="2" charset="0"/>
              </a:rPr>
              <a:t>কি?</a:t>
            </a:r>
          </a:p>
          <a:p>
            <a:r>
              <a:rPr lang="en-US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               ৪। ডেনিয়েল কোষের অ্যানোড বিভব </a:t>
            </a:r>
            <a:r>
              <a:rPr lang="bn-BD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ও 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ক্যাথোড বিভব বিক্রিয়া</a:t>
            </a:r>
            <a:r>
              <a:rPr lang="bn-BD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কি?</a:t>
            </a:r>
          </a:p>
          <a:p>
            <a:r>
              <a:rPr lang="en-US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               ৫। ডেনিয়েল কোষের কোষ বিক্রিয়া কোষ বিভব </a:t>
            </a:r>
            <a:r>
              <a:rPr lang="bn-IN" sz="2800" dirty="0">
                <a:latin typeface="NikoshBAN" panose="02000000000000000000" pitchFamily="2" charset="0"/>
                <a:cs typeface="NikoshBAN" panose="02000000000000000000" pitchFamily="2" charset="0"/>
              </a:rPr>
              <a:t>কি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  <a:endParaRPr lang="en-US" sz="2800" dirty="0"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en-US" sz="2800" dirty="0" smtClean="0"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en-US" sz="2800" dirty="0"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en-US" sz="2800" dirty="0" smtClean="0"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en-US" sz="2800" dirty="0"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en-US" sz="2800" dirty="0" smtClean="0"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BD" sz="2800" dirty="0">
              <a:latin typeface="NikoshBAN" pitchFamily="2" charset="0"/>
              <a:cs typeface="NikoshB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3718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 txBox="1">
            <a:spLocks/>
          </p:cNvSpPr>
          <p:nvPr/>
        </p:nvSpPr>
        <p:spPr>
          <a:xfrm>
            <a:off x="42865" y="57152"/>
            <a:ext cx="9301162" cy="146746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err="1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বাড়ীর</a:t>
            </a:r>
            <a:r>
              <a:rPr lang="en-US" sz="60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dirty="0" err="1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কাজ</a:t>
            </a:r>
            <a:endParaRPr lang="en-US" sz="6000" dirty="0">
              <a:solidFill>
                <a:srgbClr val="FF0000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036" y="1554728"/>
            <a:ext cx="9307771" cy="526297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Mg </a:t>
            </a:r>
            <a:r>
              <a:rPr lang="en-US" sz="2800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ও Ni </a:t>
            </a:r>
            <a:r>
              <a:rPr lang="bn-IN" sz="2800" dirty="0" smtClean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তড়িৎদ্বার</a:t>
            </a:r>
            <a:r>
              <a:rPr lang="bn-BD" sz="2800" dirty="0" smtClean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2800" dirty="0" smtClean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ব্যবহার</a:t>
            </a:r>
            <a:r>
              <a:rPr lang="bn-BD" sz="2800" dirty="0" smtClean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sz="2800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করে </a:t>
            </a:r>
            <a:r>
              <a:rPr lang="bn-IN" sz="2800" dirty="0" smtClean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ডেনিয়েল কোষের অনুরূপ একটি</a:t>
            </a:r>
            <a:r>
              <a:rPr lang="bn-BD" sz="2800" dirty="0" smtClean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sz="2800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কোষের </a:t>
            </a:r>
            <a:r>
              <a:rPr lang="bn-IN" sz="2800" dirty="0" smtClean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চিত্র</a:t>
            </a:r>
            <a:r>
              <a:rPr lang="bn-BD" sz="2800" dirty="0" smtClean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sz="2800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অংকন </a:t>
            </a:r>
            <a:r>
              <a:rPr lang="bn-IN" sz="2800" dirty="0" smtClean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করবে এবং বিভিন্ন অংশ চিহ্নিত করবে। এ কোষের কোষ বিক্রিয়া বর্ণনাসহ লিখে আনবে।</a:t>
            </a:r>
            <a:endParaRPr lang="en-US" sz="2800" dirty="0" smtClean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en-US" sz="2800" dirty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en-US" sz="2800" dirty="0" smtClean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en-US" sz="2800" dirty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en-US" sz="2800" dirty="0" smtClean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en-US" sz="2800" dirty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en-US" sz="2800" dirty="0" smtClean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en-US" sz="2800" dirty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en-US" sz="2800" dirty="0" smtClean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en-US" sz="2800" dirty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9690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RAFIQUL\Pictures\Chemistry Pictures\Flower\file015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755" y="72935"/>
            <a:ext cx="9479280" cy="665988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 rot="17828018">
            <a:off x="-365641" y="3082941"/>
            <a:ext cx="5823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n-IN" sz="60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খোদা</a:t>
            </a:r>
            <a:r>
              <a:rPr lang="en-US" sz="60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হাফেজ</a:t>
            </a:r>
            <a:endParaRPr lang="en-US" sz="6000" b="1" dirty="0">
              <a:solidFill>
                <a:srgbClr val="FF0000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049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" y="-1"/>
            <a:ext cx="9966960" cy="2432502"/>
          </a:xfrm>
          <a:blipFill>
            <a:blip r:embed="rId2"/>
            <a:tile tx="0" ty="0" sx="100000" sy="100000" flip="none" algn="tl"/>
          </a:blipFill>
        </p:spPr>
        <p:txBody>
          <a:bodyPr>
            <a:noAutofit/>
          </a:bodyPr>
          <a:lstStyle/>
          <a:p>
            <a:pPr algn="ctr"/>
            <a:r>
              <a:rPr lang="bn-IN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/>
            </a:r>
            <a:br>
              <a:rPr lang="bn-IN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</a:br>
            <a:r>
              <a:rPr lang="bn-IN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শিক্ষক </a:t>
            </a:r>
            <a:r>
              <a:rPr lang="en-US" sz="4800" dirty="0" err="1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পরিচিতি</a:t>
            </a:r>
            <a:endParaRPr lang="en-US" sz="4800" dirty="0">
              <a:solidFill>
                <a:srgbClr val="FF0000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89" y="2432335"/>
            <a:ext cx="5974080" cy="4337742"/>
          </a:xfrm>
          <a:blipFill>
            <a:blip r:embed="rId3"/>
            <a:tile tx="0" ty="0" sx="100000" sy="100000" flip="none" algn="tl"/>
          </a:blip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bn-IN" sz="4000" b="1" dirty="0" smtClean="0">
                <a:solidFill>
                  <a:srgbClr val="002060"/>
                </a:solidFill>
                <a:latin typeface="NikoshBAN" panose="02000000000000000000" pitchFamily="2" charset="0"/>
                <a:ea typeface="MingLiU-ExtB" panose="02020500000000000000" pitchFamily="18" charset="-120"/>
                <a:cs typeface="NikoshBAN" panose="02000000000000000000" pitchFamily="2" charset="0"/>
              </a:rPr>
              <a:t>মোঃ </a:t>
            </a:r>
            <a:r>
              <a:rPr lang="en-US" sz="4000" b="1" dirty="0" err="1" smtClean="0">
                <a:solidFill>
                  <a:srgbClr val="002060"/>
                </a:solidFill>
                <a:latin typeface="NikoshBAN" panose="02000000000000000000" pitchFamily="2" charset="0"/>
                <a:ea typeface="MingLiU-ExtB" panose="02020500000000000000" pitchFamily="18" charset="-120"/>
                <a:cs typeface="NikoshBAN" panose="02000000000000000000" pitchFamily="2" charset="0"/>
              </a:rPr>
              <a:t>রফিকুল</a:t>
            </a:r>
            <a:r>
              <a:rPr lang="bn-BD" sz="4000" b="1" dirty="0" smtClean="0">
                <a:solidFill>
                  <a:srgbClr val="002060"/>
                </a:solidFill>
                <a:latin typeface="NikoshBAN" panose="02000000000000000000" pitchFamily="2" charset="0"/>
                <a:ea typeface="MingLiU-ExtB" panose="02020500000000000000" pitchFamily="18" charset="-120"/>
                <a:cs typeface="NikoshBAN" panose="02000000000000000000" pitchFamily="2" charset="0"/>
              </a:rPr>
              <a:t> </a:t>
            </a:r>
            <a:r>
              <a:rPr lang="en-US" sz="4000" b="1" dirty="0">
                <a:solidFill>
                  <a:srgbClr val="002060"/>
                </a:solidFill>
                <a:latin typeface="NikoshBAN" panose="02000000000000000000" pitchFamily="2" charset="0"/>
                <a:ea typeface="MingLiU-ExtB" panose="02020500000000000000" pitchFamily="18" charset="-120"/>
                <a:cs typeface="NikoshBAN" panose="02000000000000000000" pitchFamily="2" charset="0"/>
              </a:rPr>
              <a:t>আল</a:t>
            </a:r>
            <a:r>
              <a:rPr lang="bn-BD" sz="4000" b="1" dirty="0">
                <a:solidFill>
                  <a:srgbClr val="002060"/>
                </a:solidFill>
                <a:latin typeface="NikoshBAN" panose="02000000000000000000" pitchFamily="2" charset="0"/>
                <a:ea typeface="MingLiU-ExtB" panose="02020500000000000000" pitchFamily="18" charset="-120"/>
                <a:cs typeface="NikoshBAN" panose="02000000000000000000" pitchFamily="2" charset="0"/>
              </a:rPr>
              <a:t>ম সরকার</a:t>
            </a:r>
          </a:p>
          <a:p>
            <a:pPr marL="0" indent="0">
              <a:buNone/>
            </a:pPr>
            <a:r>
              <a:rPr lang="bn-IN" sz="3600" dirty="0" smtClean="0">
                <a:solidFill>
                  <a:schemeClr val="tx1"/>
                </a:solidFill>
                <a:latin typeface="NikoshBAN" panose="02000000000000000000" pitchFamily="2" charset="0"/>
                <a:ea typeface="MingLiU-ExtB" panose="02020500000000000000" pitchFamily="18" charset="-120"/>
                <a:cs typeface="NikoshBAN" panose="02000000000000000000" pitchFamily="2" charset="0"/>
              </a:rPr>
              <a:t>প্রভাষক</a:t>
            </a:r>
            <a:r>
              <a:rPr lang="en-US" sz="3600" dirty="0" smtClean="0">
                <a:solidFill>
                  <a:schemeClr val="tx1"/>
                </a:solidFill>
                <a:latin typeface="NikoshBAN" panose="02000000000000000000" pitchFamily="2" charset="0"/>
                <a:ea typeface="MingLiU-ExtB" panose="02020500000000000000" pitchFamily="18" charset="-120"/>
                <a:cs typeface="NikoshBAN" panose="02000000000000000000" pitchFamily="2" charset="0"/>
              </a:rPr>
              <a:t>,</a:t>
            </a:r>
            <a:r>
              <a:rPr lang="bn-BD" sz="3600" dirty="0" smtClean="0">
                <a:solidFill>
                  <a:schemeClr val="tx1"/>
                </a:solidFill>
                <a:latin typeface="NikoshBAN" panose="02000000000000000000" pitchFamily="2" charset="0"/>
                <a:ea typeface="MingLiU-ExtB" panose="02020500000000000000" pitchFamily="18" charset="-120"/>
                <a:cs typeface="NikoshBAN" panose="02000000000000000000" pitchFamily="2" charset="0"/>
              </a:rPr>
              <a:t> </a:t>
            </a:r>
            <a:r>
              <a:rPr lang="bn-BD" sz="3600" dirty="0">
                <a:solidFill>
                  <a:schemeClr val="tx1"/>
                </a:solidFill>
                <a:latin typeface="NikoshBAN" panose="02000000000000000000" pitchFamily="2" charset="0"/>
                <a:ea typeface="MingLiU-ExtB" panose="02020500000000000000" pitchFamily="18" charset="-120"/>
                <a:cs typeface="NikoshBAN" panose="02000000000000000000" pitchFamily="2" charset="0"/>
              </a:rPr>
              <a:t>রসায়ন বিভাগ</a:t>
            </a:r>
            <a:endParaRPr lang="en-US" sz="3600" dirty="0">
              <a:solidFill>
                <a:schemeClr val="tx1"/>
              </a:solidFill>
              <a:latin typeface="NikoshBAN" panose="02000000000000000000" pitchFamily="2" charset="0"/>
              <a:ea typeface="MingLiU-ExtB" panose="02020500000000000000" pitchFamily="18" charset="-120"/>
              <a:cs typeface="NikoshBAN" panose="02000000000000000000" pitchFamily="2" charset="0"/>
            </a:endParaRPr>
          </a:p>
          <a:p>
            <a:pPr marL="0" indent="0">
              <a:buNone/>
            </a:pPr>
            <a:r>
              <a:rPr lang="bn-IN" sz="3600" dirty="0" smtClean="0">
                <a:solidFill>
                  <a:schemeClr val="tx1"/>
                </a:solidFill>
                <a:latin typeface="NikoshBAN" panose="02000000000000000000" pitchFamily="2" charset="0"/>
                <a:ea typeface="MingLiU-ExtB" panose="02020500000000000000" pitchFamily="18" charset="-120"/>
                <a:cs typeface="NikoshBAN" panose="02000000000000000000" pitchFamily="2" charset="0"/>
              </a:rPr>
              <a:t>নাগেশ্বরী</a:t>
            </a:r>
            <a:r>
              <a:rPr lang="en-US" sz="3600" dirty="0" smtClean="0">
                <a:solidFill>
                  <a:schemeClr val="tx1"/>
                </a:solidFill>
                <a:latin typeface="NikoshBAN" panose="02000000000000000000" pitchFamily="2" charset="0"/>
                <a:ea typeface="MingLiU-ExtB" panose="02020500000000000000" pitchFamily="18" charset="-120"/>
                <a:cs typeface="NikoshBAN" panose="02000000000000000000" pitchFamily="2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NikoshBAN" panose="02000000000000000000" pitchFamily="2" charset="0"/>
                <a:ea typeface="MingLiU-ExtB" panose="02020500000000000000" pitchFamily="18" charset="-120"/>
                <a:cs typeface="NikoshBAN" panose="02000000000000000000" pitchFamily="2" charset="0"/>
              </a:rPr>
              <a:t>মহিলা</a:t>
            </a:r>
            <a:r>
              <a:rPr lang="en-US" sz="3600" dirty="0" smtClean="0">
                <a:solidFill>
                  <a:schemeClr val="tx1"/>
                </a:solidFill>
                <a:latin typeface="NikoshBAN" panose="02000000000000000000" pitchFamily="2" charset="0"/>
                <a:ea typeface="MingLiU-ExtB" panose="02020500000000000000" pitchFamily="18" charset="-120"/>
                <a:cs typeface="NikoshBAN" panose="02000000000000000000" pitchFamily="2" charset="0"/>
              </a:rPr>
              <a:t> </a:t>
            </a:r>
            <a:r>
              <a:rPr lang="bn-BD" sz="3600" dirty="0" smtClean="0">
                <a:solidFill>
                  <a:schemeClr val="tx1"/>
                </a:solidFill>
                <a:latin typeface="NikoshBAN" panose="02000000000000000000" pitchFamily="2" charset="0"/>
                <a:ea typeface="MingLiU-ExtB" panose="02020500000000000000" pitchFamily="18" charset="-120"/>
                <a:cs typeface="NikoshBAN" panose="02000000000000000000" pitchFamily="2" charset="0"/>
              </a:rPr>
              <a:t>কলেজ</a:t>
            </a:r>
            <a:r>
              <a:rPr lang="en-US" sz="3600" dirty="0" smtClean="0">
                <a:solidFill>
                  <a:schemeClr val="tx1"/>
                </a:solidFill>
                <a:latin typeface="NikoshBAN" panose="02000000000000000000" pitchFamily="2" charset="0"/>
                <a:ea typeface="MingLiU-ExtB" panose="02020500000000000000" pitchFamily="18" charset="-120"/>
                <a:cs typeface="NikoshBAN" panose="02000000000000000000" pitchFamily="2" charset="0"/>
              </a:rPr>
              <a:t>, </a:t>
            </a:r>
            <a:r>
              <a:rPr lang="bn-IN" sz="3600" dirty="0" smtClean="0">
                <a:solidFill>
                  <a:schemeClr val="tx1"/>
                </a:solidFill>
                <a:latin typeface="NikoshBAN" panose="02000000000000000000" pitchFamily="2" charset="0"/>
                <a:ea typeface="MingLiU-ExtB" panose="02020500000000000000" pitchFamily="18" charset="-120"/>
                <a:cs typeface="NikoshBAN" panose="02000000000000000000" pitchFamily="2" charset="0"/>
              </a:rPr>
              <a:t>কুড়িগ্রাম।</a:t>
            </a:r>
            <a:endParaRPr lang="en-US" sz="3600" dirty="0">
              <a:solidFill>
                <a:schemeClr val="tx1"/>
              </a:solidFill>
              <a:latin typeface="NikoshBAN" panose="02000000000000000000" pitchFamily="2" charset="0"/>
              <a:ea typeface="MingLiU-ExtB" panose="02020500000000000000" pitchFamily="18" charset="-120"/>
              <a:cs typeface="NikoshBAN" panose="02000000000000000000" pitchFamily="2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chemeClr val="tx1"/>
                </a:solidFill>
                <a:latin typeface="NikoshBAN" panose="02000000000000000000" pitchFamily="2" charset="0"/>
                <a:ea typeface="MingLiU-ExtB" panose="02020500000000000000" pitchFamily="18" charset="-120"/>
                <a:cs typeface="NikoshBAN" panose="02000000000000000000" pitchFamily="2" charset="0"/>
              </a:rPr>
              <a:t>ID</a:t>
            </a:r>
            <a:r>
              <a:rPr lang="en-US" sz="3600" dirty="0">
                <a:solidFill>
                  <a:schemeClr val="tx1"/>
                </a:solidFill>
                <a:latin typeface="NikoshBAN" panose="02000000000000000000" pitchFamily="2" charset="0"/>
                <a:ea typeface="MingLiU-ExtB" panose="02020500000000000000" pitchFamily="18" charset="-120"/>
                <a:cs typeface="NikoshBAN" panose="02000000000000000000" pitchFamily="2" charset="0"/>
              </a:rPr>
              <a:t>:  </a:t>
            </a:r>
            <a:r>
              <a:rPr lang="en-US" sz="3600" dirty="0" err="1" smtClean="0">
                <a:solidFill>
                  <a:schemeClr val="tx1"/>
                </a:solidFill>
                <a:latin typeface="NikoshBAN" panose="02000000000000000000" pitchFamily="2" charset="0"/>
                <a:ea typeface="MingLiU-ExtB" panose="02020500000000000000" pitchFamily="18" charset="-120"/>
                <a:cs typeface="NikoshBAN" panose="02000000000000000000" pitchFamily="2" charset="0"/>
              </a:rPr>
              <a:t>rafiqulalam.nmc</a:t>
            </a:r>
            <a:endParaRPr lang="bn-BD" sz="3600" dirty="0">
              <a:solidFill>
                <a:schemeClr val="tx1"/>
              </a:solidFill>
              <a:latin typeface="NikoshBAN" panose="02000000000000000000" pitchFamily="2" charset="0"/>
              <a:ea typeface="MingLiU-ExtB" panose="02020500000000000000" pitchFamily="18" charset="-120"/>
              <a:cs typeface="NikoshBAN" panose="02000000000000000000" pitchFamily="2" charset="0"/>
            </a:endParaRPr>
          </a:p>
          <a:p>
            <a:pPr marL="0" indent="0">
              <a:buNone/>
            </a:pPr>
            <a:r>
              <a:rPr lang="bn-BD" sz="3600" dirty="0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M</a:t>
            </a:r>
            <a:r>
              <a:rPr lang="en-US" sz="3600" dirty="0" err="1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obile</a:t>
            </a:r>
            <a:r>
              <a:rPr lang="en-US" sz="3600" dirty="0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: 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01718910204</a:t>
            </a:r>
            <a:endParaRPr lang="en-US" sz="3600" dirty="0">
              <a:solidFill>
                <a:schemeClr val="tx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047200" y="2449919"/>
            <a:ext cx="3965480" cy="431982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bn-IN" sz="3600" dirty="0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</a:p>
          <a:p>
            <a:pPr marL="0" indent="0">
              <a:buFont typeface="Wingdings 3" charset="2"/>
              <a:buNone/>
            </a:pPr>
            <a:endParaRPr lang="bn-IN" sz="3600" dirty="0">
              <a:solidFill>
                <a:schemeClr val="tx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pPr marL="0" indent="0">
              <a:buFont typeface="Wingdings 3" charset="2"/>
              <a:buNone/>
            </a:pPr>
            <a:endParaRPr lang="bn-IN" sz="3600" dirty="0" smtClean="0">
              <a:solidFill>
                <a:schemeClr val="tx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738" y="2449919"/>
            <a:ext cx="4096619" cy="4137876"/>
          </a:xfrm>
        </p:spPr>
      </p:pic>
    </p:spTree>
    <p:extLst>
      <p:ext uri="{BB962C8B-B14F-4D97-AF65-F5344CB8AC3E}">
        <p14:creationId xmlns:p14="http://schemas.microsoft.com/office/powerpoint/2010/main" val="25264167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00" y="52755"/>
            <a:ext cx="9608024" cy="1828800"/>
          </a:xfrm>
          <a:blipFill>
            <a:blip r:embed="rId2"/>
            <a:tile tx="0" ty="0" sx="100000" sy="100000" flip="none" algn="tl"/>
          </a:blipFill>
        </p:spPr>
        <p:txBody>
          <a:bodyPr>
            <a:noAutofit/>
          </a:bodyPr>
          <a:lstStyle/>
          <a:p>
            <a:pPr algn="ctr"/>
            <a:r>
              <a:rPr lang="bn-IN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/>
            </a:r>
            <a:br>
              <a:rPr lang="bn-IN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</a:br>
            <a:r>
              <a:rPr lang="bn-IN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পাঠ </a:t>
            </a:r>
            <a:r>
              <a:rPr lang="en-US" sz="4800" dirty="0" err="1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পরিচিতি</a:t>
            </a:r>
            <a:endParaRPr lang="en-US" sz="4800" dirty="0">
              <a:solidFill>
                <a:srgbClr val="FF0000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0960" y="1958925"/>
            <a:ext cx="9571704" cy="4770120"/>
          </a:xfrm>
          <a:blipFill>
            <a:blip r:embed="rId3"/>
            <a:tile tx="0" ty="0" sx="100000" sy="100000" flip="none" algn="tl"/>
          </a:blip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bn-IN" sz="3600" dirty="0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 </a:t>
            </a:r>
            <a:r>
              <a:rPr lang="bn-IN" sz="3600" dirty="0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 শ্রেণি </a:t>
            </a:r>
            <a:r>
              <a:rPr lang="bn-IN" sz="3600" dirty="0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-</a:t>
            </a:r>
            <a:r>
              <a:rPr lang="en-US" sz="3600" dirty="0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 </a:t>
            </a:r>
            <a:r>
              <a:rPr lang="bn-IN" sz="3600" dirty="0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দ্বাদশ</a:t>
            </a:r>
            <a:endParaRPr lang="en-US" sz="3600" dirty="0">
              <a:solidFill>
                <a:schemeClr val="tx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pPr marL="0" indent="0">
              <a:buNone/>
            </a:pPr>
            <a:r>
              <a:rPr lang="bn-IN" sz="3600" dirty="0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   </a:t>
            </a:r>
            <a:r>
              <a:rPr lang="en-US" sz="3600" dirty="0" err="1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বিষয়</a:t>
            </a:r>
            <a:r>
              <a:rPr lang="en-US" sz="3600" dirty="0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-  </a:t>
            </a:r>
            <a:r>
              <a:rPr lang="en-US" sz="3600" dirty="0" err="1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রসায়ন</a:t>
            </a:r>
            <a:endParaRPr lang="bn-IN" sz="3600" dirty="0" smtClean="0">
              <a:solidFill>
                <a:schemeClr val="tx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pPr marL="0" indent="0">
              <a:buNone/>
            </a:pPr>
            <a:r>
              <a:rPr lang="bn-IN" sz="3600" dirty="0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   পত্রঃ - </a:t>
            </a:r>
            <a:r>
              <a:rPr lang="en-US" sz="3600" dirty="0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২য় </a:t>
            </a:r>
            <a:r>
              <a:rPr lang="bn-IN" sz="3600" dirty="0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পত্র</a:t>
            </a:r>
            <a:endParaRPr lang="en-US" sz="3600" dirty="0">
              <a:solidFill>
                <a:schemeClr val="tx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pPr marL="0" indent="0">
              <a:buNone/>
            </a:pPr>
            <a:r>
              <a:rPr lang="bn-IN" sz="3600" dirty="0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   অধ্যায়</a:t>
            </a:r>
            <a:r>
              <a:rPr lang="en-US" sz="3600" dirty="0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-  </a:t>
            </a:r>
            <a:r>
              <a:rPr lang="bn-IN" sz="3600" dirty="0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৪র্থ</a:t>
            </a:r>
            <a:r>
              <a:rPr lang="en-US" sz="3600" dirty="0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(</a:t>
            </a:r>
            <a:r>
              <a:rPr lang="en-US" sz="3600" dirty="0" err="1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তড়ি</a:t>
            </a:r>
            <a:r>
              <a:rPr lang="bn-BD" sz="3600" dirty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ৎ </a:t>
            </a:r>
            <a:r>
              <a:rPr lang="bn-BD" sz="3600" dirty="0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রসায়ন</a:t>
            </a:r>
            <a:r>
              <a:rPr lang="en-US" sz="3600" dirty="0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)</a:t>
            </a:r>
            <a:endParaRPr lang="en-US" sz="3600" dirty="0">
              <a:solidFill>
                <a:schemeClr val="tx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pPr marL="0" indent="0">
              <a:buNone/>
            </a:pPr>
            <a:r>
              <a:rPr lang="bn-IN" sz="3600" dirty="0" smtClean="0">
                <a:solidFill>
                  <a:schemeClr val="tx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   আজকের পাঠ - ডেনিয়েল কোষ</a:t>
            </a:r>
            <a:endParaRPr lang="en-US" sz="3600" dirty="0">
              <a:solidFill>
                <a:schemeClr val="tx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4167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49341" y="5303520"/>
            <a:ext cx="98907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n-IN" sz="2800" dirty="0" smtClean="0">
                <a:solidFill>
                  <a:srgbClr val="FF0000"/>
                </a:solidFill>
                <a:latin typeface="NikoshBAN" pitchFamily="2" charset="0"/>
                <a:cs typeface="NikoshBAN" pitchFamily="2" charset="0"/>
              </a:rPr>
              <a:t>চিত্রটি কোন কোষের?</a:t>
            </a:r>
          </a:p>
          <a:p>
            <a:r>
              <a:rPr lang="bn-IN" sz="2800" dirty="0" smtClean="0">
                <a:latin typeface="NikoshBAN" pitchFamily="2" charset="0"/>
                <a:cs typeface="NikoshBAN" pitchFamily="2" charset="0"/>
              </a:rPr>
              <a:t>উত্তরঃ ডেনিয়েল কোষের।</a:t>
            </a:r>
          </a:p>
          <a:p>
            <a:r>
              <a:rPr lang="bn-IN" sz="2800" dirty="0" smtClean="0">
                <a:latin typeface="NikoshBAN" pitchFamily="2" charset="0"/>
                <a:cs typeface="NikoshBAN" pitchFamily="2" charset="0"/>
              </a:rPr>
              <a:t>ডেনিয়েল কোষ এক প্রকার তড়িৎ রাসায়নিক কোষ বা গ্যালভানিক কোষ।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7585" y="0"/>
            <a:ext cx="9539785" cy="884904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bn-IN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পূর্বজ্ঞ্যান যাচাই</a:t>
            </a:r>
            <a:endParaRPr lang="en-US" sz="4800" dirty="0">
              <a:solidFill>
                <a:srgbClr val="FF0000"/>
              </a:solidFill>
              <a:latin typeface="NikoshBAN" pitchFamily="2" charset="0"/>
              <a:cs typeface="NikoshBAN" pitchFamily="2" charset="0"/>
            </a:endParaRPr>
          </a:p>
        </p:txBody>
      </p:sp>
      <p:pic>
        <p:nvPicPr>
          <p:cNvPr id="7" name="Picture 2" descr="C:\Users\RAFIQUL\Pictures\Chemistry Pictures\Cell\Galvanic cell\imag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9640" y="1005840"/>
            <a:ext cx="7315200" cy="4099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87522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96" y="14256"/>
            <a:ext cx="9539785" cy="1814544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bn-IN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/>
            </a:r>
            <a:br>
              <a:rPr lang="bn-IN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</a:br>
            <a:r>
              <a:rPr lang="bn-IN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শিখনফল</a:t>
            </a:r>
            <a:endParaRPr lang="en-US" sz="4800" dirty="0">
              <a:solidFill>
                <a:srgbClr val="FF0000"/>
              </a:solidFill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468" y="1864652"/>
            <a:ext cx="9539785" cy="4955203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bn-IN" sz="3600" dirty="0" smtClean="0">
                <a:solidFill>
                  <a:srgbClr val="00B0F0"/>
                </a:solidFill>
                <a:latin typeface="NikoshBAN" pitchFamily="2" charset="0"/>
                <a:cs typeface="NikoshBAN" pitchFamily="2" charset="0"/>
              </a:rPr>
              <a:t>                </a:t>
            </a:r>
            <a:r>
              <a:rPr lang="bn-BD" sz="3600" dirty="0" smtClean="0">
                <a:solidFill>
                  <a:srgbClr val="FF0000"/>
                </a:solidFill>
                <a:latin typeface="NikoshBAN" pitchFamily="2" charset="0"/>
                <a:cs typeface="NikoshBAN" pitchFamily="2" charset="0"/>
              </a:rPr>
              <a:t>এই </a:t>
            </a:r>
            <a:r>
              <a:rPr lang="bn-BD" sz="3600" dirty="0">
                <a:solidFill>
                  <a:srgbClr val="FF0000"/>
                </a:solidFill>
                <a:latin typeface="NikoshBAN" pitchFamily="2" charset="0"/>
                <a:cs typeface="NikoshBAN" pitchFamily="2" charset="0"/>
              </a:rPr>
              <a:t>পাঠ শেষে শিক্ষার্থীরা------</a:t>
            </a:r>
          </a:p>
          <a:p>
            <a:r>
              <a:rPr lang="bn-IN" sz="2800" dirty="0" smtClean="0">
                <a:latin typeface="NikoshBAN" pitchFamily="2" charset="0"/>
                <a:cs typeface="NikoshBAN" pitchFamily="2" charset="0"/>
              </a:rPr>
              <a:t>     </a:t>
            </a:r>
            <a:r>
              <a:rPr lang="bn-BD" sz="2800" dirty="0" smtClean="0">
                <a:latin typeface="NikoshBAN" pitchFamily="2" charset="0"/>
                <a:cs typeface="NikoshBAN" pitchFamily="2" charset="0"/>
              </a:rPr>
              <a:t>১</a:t>
            </a:r>
            <a:r>
              <a:rPr lang="bn-BD" sz="2800" dirty="0">
                <a:latin typeface="NikoshBAN" pitchFamily="2" charset="0"/>
                <a:cs typeface="NikoshBAN" pitchFamily="2" charset="0"/>
              </a:rPr>
              <a:t>)</a:t>
            </a:r>
            <a:r>
              <a:rPr lang="en-US" sz="2800" dirty="0">
                <a:latin typeface="NikoshBAN" pitchFamily="2" charset="0"/>
                <a:cs typeface="NikoshBAN" pitchFamily="2" charset="0"/>
              </a:rPr>
              <a:t> </a:t>
            </a:r>
            <a:r>
              <a:rPr lang="bn-IN" sz="2800" dirty="0" smtClean="0">
                <a:latin typeface="NikoshBAN" pitchFamily="2" charset="0"/>
                <a:cs typeface="NikoshBAN" pitchFamily="2" charset="0"/>
              </a:rPr>
              <a:t>ডেনিয়েল</a:t>
            </a:r>
            <a:r>
              <a:rPr lang="bn-BD" sz="2800" dirty="0" smtClean="0">
                <a:latin typeface="NikoshBAN" pitchFamily="2" charset="0"/>
                <a:cs typeface="NikoshBAN" pitchFamily="2" charset="0"/>
              </a:rPr>
              <a:t> কোষ কি তা বলতে পারবে।</a:t>
            </a:r>
            <a:endParaRPr lang="bn-BD" sz="2800" dirty="0">
              <a:latin typeface="NikoshBAN" pitchFamily="2" charset="0"/>
              <a:cs typeface="NikoshBAN" pitchFamily="2" charset="0"/>
            </a:endParaRPr>
          </a:p>
          <a:p>
            <a:r>
              <a:rPr lang="bn-IN" sz="2800" dirty="0" smtClean="0">
                <a:latin typeface="NikoshBAN" pitchFamily="2" charset="0"/>
                <a:cs typeface="NikoshBAN" pitchFamily="2" charset="0"/>
              </a:rPr>
              <a:t>     ২</a:t>
            </a:r>
            <a:r>
              <a:rPr lang="bn-BD" sz="2800" dirty="0" smtClean="0">
                <a:latin typeface="NikoshBAN" pitchFamily="2" charset="0"/>
                <a:cs typeface="NikoshBAN" pitchFamily="2" charset="0"/>
              </a:rPr>
              <a:t>) </a:t>
            </a:r>
            <a:r>
              <a:rPr lang="bn-IN" sz="2800" dirty="0" smtClean="0">
                <a:latin typeface="NikoshBAN" pitchFamily="2" charset="0"/>
                <a:cs typeface="NikoshBAN" pitchFamily="2" charset="0"/>
              </a:rPr>
              <a:t>ডেনিয়েল কোষের এনোড</a:t>
            </a:r>
            <a:r>
              <a:rPr lang="bn-BD" sz="2800" dirty="0" smtClean="0">
                <a:latin typeface="NikoshBAN" pitchFamily="2" charset="0"/>
                <a:cs typeface="NikoshBAN" pitchFamily="2" charset="0"/>
              </a:rPr>
              <a:t> ও </a:t>
            </a:r>
            <a:r>
              <a:rPr lang="bn-IN" sz="2800" dirty="0" smtClean="0">
                <a:latin typeface="NikoshBAN" pitchFamily="2" charset="0"/>
                <a:cs typeface="NikoshBAN" pitchFamily="2" charset="0"/>
              </a:rPr>
              <a:t>ক্যাথোড চিহ্নিত</a:t>
            </a:r>
            <a:r>
              <a:rPr lang="bn-BD" sz="2800" dirty="0" smtClean="0">
                <a:latin typeface="NikoshBAN" pitchFamily="2" charset="0"/>
                <a:cs typeface="NikoshBAN" pitchFamily="2" charset="0"/>
              </a:rPr>
              <a:t> </a:t>
            </a:r>
            <a:r>
              <a:rPr lang="bn-IN" sz="2800" dirty="0" smtClean="0">
                <a:latin typeface="NikoshBAN" pitchFamily="2" charset="0"/>
                <a:cs typeface="NikoshBAN" pitchFamily="2" charset="0"/>
              </a:rPr>
              <a:t>করতে</a:t>
            </a:r>
            <a:r>
              <a:rPr lang="bn-BD" sz="2800" dirty="0" smtClean="0">
                <a:latin typeface="NikoshBAN" pitchFamily="2" charset="0"/>
                <a:cs typeface="NikoshBAN" pitchFamily="2" charset="0"/>
              </a:rPr>
              <a:t> পারবে।</a:t>
            </a:r>
            <a:endParaRPr lang="bn-BD" sz="2800" dirty="0">
              <a:latin typeface="NikoshBAN" pitchFamily="2" charset="0"/>
              <a:cs typeface="NikoshBAN" pitchFamily="2" charset="0"/>
            </a:endParaRPr>
          </a:p>
          <a:p>
            <a:r>
              <a:rPr lang="bn-IN" sz="2800" dirty="0" smtClean="0">
                <a:latin typeface="NikoshBAN" pitchFamily="2" charset="0"/>
                <a:cs typeface="NikoshBAN" pitchFamily="2" charset="0"/>
              </a:rPr>
              <a:t>     ৩) ডেনিয়েল </a:t>
            </a:r>
            <a:r>
              <a:rPr lang="bn-BD" sz="2800" dirty="0" smtClean="0">
                <a:latin typeface="NikoshBAN" pitchFamily="2" charset="0"/>
                <a:cs typeface="NikoshBAN" pitchFamily="2" charset="0"/>
              </a:rPr>
              <a:t>কোষে</a:t>
            </a:r>
            <a:r>
              <a:rPr lang="bn-IN" sz="2800" dirty="0" smtClean="0">
                <a:latin typeface="NikoshBAN" pitchFamily="2" charset="0"/>
                <a:cs typeface="NikoshBAN" pitchFamily="2" charset="0"/>
              </a:rPr>
              <a:t>র</a:t>
            </a:r>
            <a:r>
              <a:rPr lang="bn-BD" sz="2800" dirty="0" smtClean="0">
                <a:latin typeface="NikoshBAN" pitchFamily="2" charset="0"/>
                <a:cs typeface="NikoshBAN" pitchFamily="2" charset="0"/>
              </a:rPr>
              <a:t> </a:t>
            </a:r>
            <a:r>
              <a:rPr lang="bn-IN" sz="2800" dirty="0" smtClean="0">
                <a:latin typeface="NikoshBAN" pitchFamily="2" charset="0"/>
                <a:cs typeface="NikoshBAN" pitchFamily="2" charset="0"/>
              </a:rPr>
              <a:t>তড়িৎদ্বার বিক্রিয়া লিখতে পারবে।</a:t>
            </a:r>
          </a:p>
          <a:p>
            <a:r>
              <a:rPr lang="bn-IN" sz="2800" dirty="0" smtClean="0">
                <a:latin typeface="NikoshBAN" pitchFamily="2" charset="0"/>
                <a:cs typeface="NikoshBAN" pitchFamily="2" charset="0"/>
              </a:rPr>
              <a:t>      ৪) ডেনিয়েল </a:t>
            </a:r>
            <a:r>
              <a:rPr lang="bn-BD" sz="2800" dirty="0" smtClean="0">
                <a:latin typeface="NikoshBAN" pitchFamily="2" charset="0"/>
                <a:cs typeface="NikoshBAN" pitchFamily="2" charset="0"/>
              </a:rPr>
              <a:t>কোষে</a:t>
            </a:r>
            <a:r>
              <a:rPr lang="bn-IN" sz="2800" dirty="0" smtClean="0">
                <a:latin typeface="NikoshBAN" pitchFamily="2" charset="0"/>
                <a:cs typeface="NikoshBAN" pitchFamily="2" charset="0"/>
              </a:rPr>
              <a:t>র</a:t>
            </a:r>
            <a:r>
              <a:rPr lang="bn-BD" sz="2800" dirty="0" smtClean="0">
                <a:latin typeface="NikoshBAN" pitchFamily="2" charset="0"/>
                <a:cs typeface="NikoshBAN" pitchFamily="2" charset="0"/>
              </a:rPr>
              <a:t> </a:t>
            </a:r>
            <a:r>
              <a:rPr lang="bn-IN" sz="2800" dirty="0" smtClean="0">
                <a:latin typeface="NikoshBAN" pitchFamily="2" charset="0"/>
                <a:cs typeface="NikoshBAN" pitchFamily="2" charset="0"/>
              </a:rPr>
              <a:t>কোষ</a:t>
            </a:r>
            <a:r>
              <a:rPr lang="bn-BD" sz="2800" dirty="0" smtClean="0">
                <a:latin typeface="NikoshBAN" pitchFamily="2" charset="0"/>
                <a:cs typeface="NikoshBAN" pitchFamily="2" charset="0"/>
              </a:rPr>
              <a:t> </a:t>
            </a:r>
            <a:r>
              <a:rPr lang="bn-IN" sz="2800" dirty="0" smtClean="0">
                <a:latin typeface="NikoshBAN" pitchFamily="2" charset="0"/>
                <a:cs typeface="NikoshBAN" pitchFamily="2" charset="0"/>
              </a:rPr>
              <a:t>বিক্রিয়া বর্ণনা করতে </a:t>
            </a:r>
            <a:r>
              <a:rPr lang="bn-BD" sz="2800" dirty="0" smtClean="0">
                <a:latin typeface="NikoshBAN" pitchFamily="2" charset="0"/>
                <a:cs typeface="NikoshBAN" pitchFamily="2" charset="0"/>
              </a:rPr>
              <a:t>পারবে।</a:t>
            </a:r>
            <a:endParaRPr lang="bn-BD" sz="2800" dirty="0">
              <a:latin typeface="NikoshBAN" pitchFamily="2" charset="0"/>
              <a:cs typeface="NikoshBAN" pitchFamily="2" charset="0"/>
            </a:endParaRPr>
          </a:p>
          <a:p>
            <a:r>
              <a:rPr lang="bn-IN" sz="2800" dirty="0" smtClean="0">
                <a:latin typeface="NikoshBAN" pitchFamily="2" charset="0"/>
                <a:cs typeface="NikoshBAN" pitchFamily="2" charset="0"/>
              </a:rPr>
              <a:t>     ৫</a:t>
            </a:r>
            <a:r>
              <a:rPr lang="bn-BD" sz="2800" dirty="0" smtClean="0">
                <a:latin typeface="NikoshBAN" pitchFamily="2" charset="0"/>
                <a:cs typeface="NikoshBAN" pitchFamily="2" charset="0"/>
              </a:rPr>
              <a:t>)</a:t>
            </a:r>
            <a:r>
              <a:rPr lang="bn-IN" sz="2800" dirty="0" smtClean="0">
                <a:latin typeface="NikoshBAN" pitchFamily="2" charset="0"/>
                <a:cs typeface="NikoshBAN" pitchFamily="2" charset="0"/>
              </a:rPr>
              <a:t> ডেনিয়েল </a:t>
            </a:r>
            <a:r>
              <a:rPr lang="bn-BD" sz="2800" dirty="0" smtClean="0">
                <a:latin typeface="NikoshBAN" pitchFamily="2" charset="0"/>
                <a:cs typeface="NikoshBAN" pitchFamily="2" charset="0"/>
              </a:rPr>
              <a:t>কোষে</a:t>
            </a:r>
            <a:r>
              <a:rPr lang="bn-IN" sz="2800" dirty="0" smtClean="0">
                <a:latin typeface="NikoshBAN" pitchFamily="2" charset="0"/>
                <a:cs typeface="NikoshBAN" pitchFamily="2" charset="0"/>
              </a:rPr>
              <a:t>র তড়িৎদ্বার বিভব</a:t>
            </a:r>
          </a:p>
          <a:p>
            <a:r>
              <a:rPr lang="bn-IN" sz="2800" dirty="0" smtClean="0">
                <a:latin typeface="NikoshBAN" pitchFamily="2" charset="0"/>
                <a:cs typeface="NikoshBAN" pitchFamily="2" charset="0"/>
              </a:rPr>
              <a:t>         ও কোষ বিভব লিখতে </a:t>
            </a:r>
            <a:r>
              <a:rPr lang="bn-BD" sz="2800" dirty="0" smtClean="0">
                <a:latin typeface="NikoshBAN" pitchFamily="2" charset="0"/>
                <a:cs typeface="NikoshBAN" pitchFamily="2" charset="0"/>
              </a:rPr>
              <a:t>পারবে।</a:t>
            </a:r>
            <a:endParaRPr lang="bn-IN" sz="2800" dirty="0" smtClean="0">
              <a:latin typeface="NikoshBAN" pitchFamily="2" charset="0"/>
              <a:cs typeface="NikoshBAN" pitchFamily="2" charset="0"/>
            </a:endParaRPr>
          </a:p>
          <a:p>
            <a:endParaRPr lang="bn-BD" sz="2800" dirty="0" smtClean="0">
              <a:latin typeface="NikoshBAN" pitchFamily="2" charset="0"/>
              <a:cs typeface="NikoshBAN" pitchFamily="2" charset="0"/>
            </a:endParaRPr>
          </a:p>
          <a:p>
            <a:endParaRPr lang="bn-IN" sz="2800" dirty="0" smtClean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bn-IN" sz="2800" dirty="0" smtClean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bn-BD" sz="2800" dirty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806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2" y="41521"/>
            <a:ext cx="9728048" cy="1271163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bn-IN" sz="4800" dirty="0" smtClean="0">
                <a:solidFill>
                  <a:srgbClr val="FF0000"/>
                </a:solidFill>
                <a:latin typeface="NikoshBAN" pitchFamily="2" charset="0"/>
                <a:cs typeface="NikoshBAN" pitchFamily="2" charset="0"/>
              </a:rPr>
              <a:t>ডেনিয়েল</a:t>
            </a:r>
            <a:r>
              <a:rPr lang="en-US" sz="4800" dirty="0" smtClean="0">
                <a:solidFill>
                  <a:srgbClr val="FF0000"/>
                </a:solidFill>
                <a:latin typeface="NikoshBAN" pitchFamily="2" charset="0"/>
                <a:cs typeface="NikoshBAN" pitchFamily="2" charset="0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koshBAN" pitchFamily="2" charset="0"/>
                <a:cs typeface="NikoshBAN" pitchFamily="2" charset="0"/>
              </a:rPr>
              <a:t>কোষ</a:t>
            </a:r>
            <a:r>
              <a:rPr lang="en-US" sz="4800" dirty="0">
                <a:solidFill>
                  <a:srgbClr val="FF0000"/>
                </a:solidFill>
                <a:latin typeface="NikoshBAN" pitchFamily="2" charset="0"/>
                <a:cs typeface="NikoshBAN" pitchFamily="2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" y="1400770"/>
            <a:ext cx="9740328" cy="538609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bn-IN" sz="3600" dirty="0" smtClean="0">
                <a:latin typeface="NikoshBAN" pitchFamily="2" charset="0"/>
                <a:cs typeface="NikoshBAN" pitchFamily="2" charset="0"/>
              </a:rPr>
              <a:t>“</a:t>
            </a:r>
            <a:r>
              <a:rPr lang="bn-IN" sz="2800" dirty="0" smtClean="0">
                <a:latin typeface="NikoshBAN" pitchFamily="2" charset="0"/>
                <a:cs typeface="NikoshBAN" pitchFamily="2" charset="0"/>
              </a:rPr>
              <a:t>যে গ্যালভানিক কোষে জিংক আয়নের দ্রবণে আংশিকভাবে নিমজ্জিত জিংক দন্ডকে অ্যানোড হিসেবে এবং কপার আয়নের দ্রবণে আংশিকভাবে নিমজ্জিত কপার দন্ডকে ক্যাথোড হিসেবে ব্যবহার করা হয় তাকে ডেনিয়েল কোষ বলে।”</a:t>
            </a:r>
          </a:p>
          <a:p>
            <a:r>
              <a:rPr lang="bn-IN" sz="2800" dirty="0" smtClean="0">
                <a:latin typeface="NikoshBAN" pitchFamily="2" charset="0"/>
                <a:cs typeface="NikoshBAN" pitchFamily="2" charset="0"/>
              </a:rPr>
              <a:t>   ডেনিয়েল</a:t>
            </a:r>
            <a:r>
              <a:rPr lang="bn-BD" sz="2800" dirty="0" smtClean="0">
                <a:latin typeface="NikoshBAN" pitchFamily="2" charset="0"/>
                <a:cs typeface="NikoshBAN" pitchFamily="2" charset="0"/>
              </a:rPr>
              <a:t> কোষে </a:t>
            </a:r>
            <a:r>
              <a:rPr lang="bn-IN" sz="2800" dirty="0" smtClean="0">
                <a:latin typeface="NikoshBAN" pitchFamily="2" charset="0"/>
                <a:cs typeface="NikoshBAN" pitchFamily="2" charset="0"/>
              </a:rPr>
              <a:t>ব্যবহৃত জিংক আয়নের ও কপার আয়নের দ্রবণের ঘনমাত্রা</a:t>
            </a:r>
            <a:endParaRPr lang="en-US" sz="2800" dirty="0" smtClean="0">
              <a:latin typeface="NikoshBAN" pitchFamily="2" charset="0"/>
              <a:cs typeface="NikoshBAN" pitchFamily="2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1.0 M(1.0 mol/L)</a:t>
            </a:r>
            <a:r>
              <a:rPr lang="bn-IN" sz="2800" dirty="0" smtClean="0">
                <a:latin typeface="NikoshBAN" pitchFamily="2" charset="0"/>
                <a:cs typeface="NikoshBAN" pitchFamily="2" charset="0"/>
              </a:rPr>
              <a:t> হয়।</a:t>
            </a:r>
            <a:endParaRPr lang="en-US" sz="2800" dirty="0" smtClean="0">
              <a:latin typeface="NikoshBAN" pitchFamily="2" charset="0"/>
              <a:cs typeface="NikoshBAN" pitchFamily="2" charset="0"/>
            </a:endParaRPr>
          </a:p>
          <a:p>
            <a:endParaRPr lang="bn-IN" sz="2800" dirty="0" smtClean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bn-IN" sz="2800" dirty="0" smtClean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bn-IN" sz="2800" dirty="0" smtClean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bn-IN" sz="2800" dirty="0" smtClean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bn-IN" sz="2800" dirty="0" smtClean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bn-IN" sz="2800" dirty="0" smtClean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bn-BD" sz="2800" dirty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495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2" y="41521"/>
            <a:ext cx="9728048" cy="1271163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bn-IN" sz="4800" dirty="0" smtClean="0">
                <a:solidFill>
                  <a:srgbClr val="FF0000"/>
                </a:solidFill>
                <a:latin typeface="NikoshBAN" pitchFamily="2" charset="0"/>
                <a:cs typeface="NikoshBAN" pitchFamily="2" charset="0"/>
              </a:rPr>
              <a:t>ডেনিয়েল</a:t>
            </a:r>
            <a:r>
              <a:rPr lang="en-US" sz="4800" dirty="0" smtClean="0">
                <a:solidFill>
                  <a:srgbClr val="FF0000"/>
                </a:solidFill>
                <a:latin typeface="NikoshBAN" pitchFamily="2" charset="0"/>
                <a:cs typeface="NikoshBAN" pitchFamily="2" charset="0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koshBAN" pitchFamily="2" charset="0"/>
                <a:cs typeface="NikoshBAN" pitchFamily="2" charset="0"/>
              </a:rPr>
              <a:t>কোষ</a:t>
            </a:r>
            <a:r>
              <a:rPr lang="en-US" sz="4800" dirty="0">
                <a:solidFill>
                  <a:srgbClr val="FF0000"/>
                </a:solidFill>
                <a:latin typeface="NikoshBAN" pitchFamily="2" charset="0"/>
                <a:cs typeface="NikoshBAN" pitchFamily="2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385530"/>
            <a:ext cx="9740328" cy="526297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bn-IN" sz="2800" dirty="0" smtClean="0">
                <a:latin typeface="NikoshBAN" pitchFamily="2" charset="0"/>
                <a:cs typeface="NikoshBAN" pitchFamily="2" charset="0"/>
              </a:rPr>
              <a:t>   ভিন্ন পাত্রে রাখা এ দ্রবণদ্বয়কে একটি লবণ সেতু দ্বারা পরোক্ষভাবে সংযুক্ত করা হয়। তবে একটি পাত্র ব্যবহার করা হলে দ্রবণদ্বয়কে একটি অ্যাসবেষ্টস নির্মিত অর্ধভেদ্য পর্দা দ্বারা পরোক্ষ সংযোগের ব্যবস্থা করা হয়।</a:t>
            </a:r>
          </a:p>
          <a:p>
            <a:endParaRPr lang="bn-IN" sz="2800" dirty="0" smtClean="0">
              <a:latin typeface="NikoshBAN" pitchFamily="2" charset="0"/>
              <a:cs typeface="NikoshBAN" pitchFamily="2" charset="0"/>
            </a:endParaRPr>
          </a:p>
          <a:p>
            <a:endParaRPr lang="bn-IN" sz="2800" dirty="0" smtClean="0">
              <a:latin typeface="NikoshBAN" pitchFamily="2" charset="0"/>
              <a:cs typeface="NikoshBAN" pitchFamily="2" charset="0"/>
            </a:endParaRPr>
          </a:p>
          <a:p>
            <a:endParaRPr lang="bn-IN" sz="2800" dirty="0" smtClean="0">
              <a:latin typeface="NikoshBAN" pitchFamily="2" charset="0"/>
              <a:cs typeface="NikoshBAN" pitchFamily="2" charset="0"/>
            </a:endParaRPr>
          </a:p>
          <a:p>
            <a:endParaRPr lang="bn-IN" sz="2800" dirty="0" smtClean="0">
              <a:latin typeface="NikoshBAN" pitchFamily="2" charset="0"/>
              <a:cs typeface="NikoshBAN" pitchFamily="2" charset="0"/>
            </a:endParaRPr>
          </a:p>
          <a:p>
            <a:endParaRPr lang="bn-IN" sz="2800" dirty="0" smtClean="0">
              <a:latin typeface="NikoshBAN" pitchFamily="2" charset="0"/>
              <a:cs typeface="NikoshBAN" pitchFamily="2" charset="0"/>
            </a:endParaRPr>
          </a:p>
          <a:p>
            <a:endParaRPr lang="bn-IN" sz="2800" dirty="0" smtClean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bn-IN" sz="2800" dirty="0" smtClean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bn-IN" sz="2800" dirty="0" smtClean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bn-BD" sz="2800" dirty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</p:txBody>
      </p:sp>
      <p:pic>
        <p:nvPicPr>
          <p:cNvPr id="5" name="Picture 2" descr="C:\Users\RAFIQUL\Pictures\Chemistry Pictures\Cell\Galvanic cell\images (6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07280" y="2788920"/>
            <a:ext cx="4770120" cy="3749040"/>
          </a:xfrm>
          <a:prstGeom prst="rect">
            <a:avLst/>
          </a:prstGeom>
          <a:noFill/>
        </p:spPr>
      </p:pic>
      <p:pic>
        <p:nvPicPr>
          <p:cNvPr id="7" name="Picture 2" descr="C:\Users\RAFIQUL\Pictures\Chemistry Pictures\Cell\Galvanic cell\images (8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1" y="2758440"/>
            <a:ext cx="4800599" cy="37680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24950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92" y="42864"/>
            <a:ext cx="9561355" cy="1268968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bn-IN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ডেনিয়েল কোষের অ্যানোড ও ক্যাথোড</a:t>
            </a:r>
            <a:endParaRPr lang="en-US" sz="4800" dirty="0">
              <a:solidFill>
                <a:srgbClr val="FF0000"/>
              </a:solidFill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592" y="1311832"/>
            <a:ext cx="9601200" cy="538609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bn-IN" sz="3200" b="1" dirty="0" smtClean="0">
                <a:latin typeface="NikoshBAN" panose="02000000000000000000" pitchFamily="2" charset="0"/>
                <a:cs typeface="NikoshBAN" panose="02000000000000000000" pitchFamily="2" charset="0"/>
              </a:rPr>
              <a:t>অ্যানোডঃ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 ডেনিয়েল কোষের জিংক আয়নের দ্রবণে আংশিকভাবে নিমজ্জিত জিংক দন্ডটি ঋণাত্মক আধানযুক্ত হয়। একে ঋণাত্মক তড়িৎদ্বার বা অ্যানোড বলে।</a:t>
            </a:r>
          </a:p>
          <a:p>
            <a:r>
              <a:rPr lang="bn-IN" sz="3200" b="1" dirty="0" smtClean="0">
                <a:latin typeface="NikoshBAN" panose="02000000000000000000" pitchFamily="2" charset="0"/>
                <a:cs typeface="NikoshBAN" panose="02000000000000000000" pitchFamily="2" charset="0"/>
              </a:rPr>
              <a:t>ক্যাথোডঃ</a:t>
            </a:r>
            <a:r>
              <a:rPr lang="bn-IN" sz="3200" dirty="0" smtClean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2800" dirty="0" smtClean="0">
                <a:latin typeface="NikoshBAN" panose="02000000000000000000" pitchFamily="2" charset="0"/>
                <a:cs typeface="NikoshBAN" panose="02000000000000000000" pitchFamily="2" charset="0"/>
              </a:rPr>
              <a:t>ডেনিয়েল কোষের কপার আয়নের দ্রবণে আংশিকভাবে নিমজ্জিত কপার দন্ডটি ধনাত্মক আধানযুক্ত হয়। একে ধনাত্মক তড়িৎদ্বার বা ক্যাথোড বলে।</a:t>
            </a:r>
          </a:p>
          <a:p>
            <a:endParaRPr lang="en-US" sz="2800" dirty="0">
              <a:solidFill>
                <a:srgbClr val="002060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 smtClean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bn-IN" sz="2800" dirty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bn-IN" sz="2800" dirty="0" smtClean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bn-IN" sz="2800" dirty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bn-IN" sz="2800" dirty="0" smtClean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bn-IN" sz="2800" dirty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  <a:p>
            <a:endParaRPr lang="bn-IN" sz="2800" dirty="0" smtClean="0">
              <a:solidFill>
                <a:srgbClr val="002060"/>
              </a:solidFill>
              <a:latin typeface="NikoshBAN" pitchFamily="2" charset="0"/>
              <a:cs typeface="NikoshB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4808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496" y="24090"/>
            <a:ext cx="9891744" cy="1080947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bn-IN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ডেনিয়েল</a:t>
            </a:r>
            <a:r>
              <a:rPr lang="en-US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কোষ</a:t>
            </a:r>
            <a:r>
              <a:rPr lang="bn-IN" sz="4800" dirty="0" smtClean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ের বিক্রিয়া ও সংকেত</a:t>
            </a:r>
            <a:endParaRPr lang="en-US" sz="4800" dirty="0">
              <a:solidFill>
                <a:srgbClr val="FF0000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244" y="1175860"/>
            <a:ext cx="9846516" cy="557075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bn-IN" sz="3200" b="1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অ্যানোড বিক্রিয়াঃ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Zn(s)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→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Zn</a:t>
            </a:r>
            <a:r>
              <a:rPr lang="bn-BD" sz="2800" baseline="30000" dirty="0" smtClean="0"/>
              <a:t>2 +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aq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) + 2e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itchFamily="2" charset="0"/>
                <a:cs typeface="NikoshBAN" pitchFamily="2" charset="0"/>
              </a:rPr>
              <a:t>(জারণ বিক্রিয়া)</a:t>
            </a:r>
          </a:p>
          <a:p>
            <a:r>
              <a:rPr lang="bn-IN" sz="3200" b="1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ক্যাথোড বিক্রিয়াঃ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Cu</a:t>
            </a:r>
            <a:r>
              <a:rPr lang="bn-BD" sz="2800" baseline="30000" dirty="0" smtClean="0"/>
              <a:t>2 +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aq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) + 2e 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→ 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Cu(s)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   (বিজারণ বিক্রিয়া)</a:t>
            </a:r>
            <a:endParaRPr lang="en-US" sz="2800" dirty="0" smtClean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r>
              <a:rPr lang="bn-IN" sz="3200" b="1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কোষ বিক্রিয়াঃ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Zn(s)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+ Cu</a:t>
            </a:r>
            <a:r>
              <a:rPr lang="bn-BD" sz="2800" baseline="30000" dirty="0" smtClean="0"/>
              <a:t>2 +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aq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→ 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Zn</a:t>
            </a:r>
            <a:r>
              <a:rPr lang="bn-BD" sz="2800" baseline="30000" dirty="0" smtClean="0"/>
              <a:t>2 +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aq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) + 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Cu(s)</a:t>
            </a:r>
            <a:endParaRPr lang="en-US" sz="2800" dirty="0" smtClean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             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  বা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Zn(s) + </a:t>
            </a:r>
            <a:r>
              <a:rPr lang="en-US" sz="28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CuSO</a:t>
            </a:r>
            <a:r>
              <a:rPr lang="bn-BD" sz="2800" baseline="-25000" dirty="0" smtClean="0"/>
              <a:t>4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aq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→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ZnSO</a:t>
            </a:r>
            <a:r>
              <a:rPr lang="bn-BD" sz="2800" baseline="-25000" dirty="0" smtClean="0"/>
              <a:t>4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aq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) + 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Cu(s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)</a:t>
            </a:r>
            <a:endParaRPr lang="bn-IN" sz="2800" dirty="0" smtClean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3200" b="1" dirty="0" smtClean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r>
              <a:rPr lang="bn-IN" sz="3200" b="1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ডেনিয়েল কোষের সংকেতঃ</a:t>
            </a:r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Zn(s)/Zn</a:t>
            </a:r>
            <a:r>
              <a:rPr lang="bn-BD" sz="2800" baseline="30000" dirty="0"/>
              <a:t>2 +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aq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hi-IN" sz="2800" dirty="0" smtClean="0"/>
              <a:t>॥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Cu</a:t>
            </a:r>
            <a:r>
              <a:rPr lang="bn-BD" sz="2800" baseline="30000" dirty="0" smtClean="0"/>
              <a:t>2 </a:t>
            </a:r>
            <a:r>
              <a:rPr lang="bn-BD" sz="2800" baseline="30000" dirty="0"/>
              <a:t>+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aq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)/Cu(s)</a:t>
            </a:r>
            <a:endParaRPr lang="bn-IN" sz="2800" dirty="0" smtClean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r>
              <a:rPr lang="bn-IN" sz="2800" dirty="0" smtClean="0">
                <a:solidFill>
                  <a:schemeClr val="bg2">
                    <a:lumMod val="10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                                  বা, 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Zn(s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)/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ZnSO</a:t>
            </a:r>
            <a:r>
              <a:rPr lang="en-US" sz="2800" baseline="-25000" dirty="0" smtClean="0"/>
              <a:t>4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aq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hi-IN" sz="2800" dirty="0" smtClean="0"/>
              <a:t>॥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CuSO</a:t>
            </a:r>
            <a:r>
              <a:rPr lang="en-US" sz="2800" baseline="-25000" dirty="0" smtClean="0"/>
              <a:t>4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aq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)/Cu(s)</a:t>
            </a:r>
            <a:endParaRPr lang="bn-IN" sz="2800" dirty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 smtClean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en-US" sz="2800" dirty="0" smtClean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 smtClean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 smtClean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endParaRPr lang="bn-IN" sz="2800" dirty="0">
              <a:solidFill>
                <a:schemeClr val="bg2">
                  <a:lumMod val="10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7286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1326</TotalTime>
  <Words>693</Words>
  <Application>Microsoft Office PowerPoint</Application>
  <PresentationFormat>Widescreen</PresentationFormat>
  <Paragraphs>126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MingLiU-ExtB</vt:lpstr>
      <vt:lpstr>Arial</vt:lpstr>
      <vt:lpstr>Calibri</vt:lpstr>
      <vt:lpstr>Mangal</vt:lpstr>
      <vt:lpstr>NikoshBAN</vt:lpstr>
      <vt:lpstr>Times New Roman</vt:lpstr>
      <vt:lpstr>Trebuchet MS</vt:lpstr>
      <vt:lpstr>Vrinda</vt:lpstr>
      <vt:lpstr>Wingdings 3</vt:lpstr>
      <vt:lpstr>Facet</vt:lpstr>
      <vt:lpstr>PowerPoint Presentation</vt:lpstr>
      <vt:lpstr> শিক্ষক পরিচিতি</vt:lpstr>
      <vt:lpstr> পাঠ পরিচিতি</vt:lpstr>
      <vt:lpstr>পূর্বজ্ঞ্যান যাচাই</vt:lpstr>
      <vt:lpstr> শিখনফল</vt:lpstr>
      <vt:lpstr>ডেনিয়েল কোষ </vt:lpstr>
      <vt:lpstr>ডেনিয়েল কোষ </vt:lpstr>
      <vt:lpstr>ডেনিয়েল কোষের অ্যানোড ও ক্যাথোড</vt:lpstr>
      <vt:lpstr>PowerPoint Presentation</vt:lpstr>
      <vt:lpstr>PowerPoint Presentation</vt:lpstr>
      <vt:lpstr>PowerPoint Presentation</vt:lpstr>
      <vt:lpstr>PowerPoint Presentation</vt:lpstr>
      <vt:lpstr>একক কাজ</vt:lpstr>
      <vt:lpstr>           দলীয় কাজ</vt:lpstr>
      <vt:lpstr>মুল্যায়ন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RAFIQUL</dc:creator>
  <cp:lastModifiedBy>Md Rafiqul Alam Sarker</cp:lastModifiedBy>
  <cp:revision>234</cp:revision>
  <dcterms:created xsi:type="dcterms:W3CDTF">2019-09-27T13:40:53Z</dcterms:created>
  <dcterms:modified xsi:type="dcterms:W3CDTF">2019-12-23T13:39:00Z</dcterms:modified>
</cp:coreProperties>
</file>